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5" r:id="rId5"/>
    <p:sldId id="310" r:id="rId6"/>
    <p:sldId id="311" r:id="rId7"/>
    <p:sldId id="313" r:id="rId8"/>
    <p:sldId id="312" r:id="rId9"/>
    <p:sldId id="330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1" r:id="rId27"/>
    <p:sldId id="332" r:id="rId28"/>
    <p:sldId id="333" r:id="rId29"/>
    <p:sldId id="334" r:id="rId30"/>
    <p:sldId id="335" r:id="rId31"/>
    <p:sldId id="337" r:id="rId32"/>
    <p:sldId id="336" r:id="rId33"/>
  </p:sldIdLst>
  <p:sldSz cx="12188825" cy="6858000"/>
  <p:notesSz cx="6858000" cy="9144000"/>
  <p:custDataLst>
    <p:tags r:id="rId36"/>
  </p:custDataLst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74" d="100"/>
          <a:sy n="74" d="100"/>
        </p:scale>
        <p:origin x="-714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298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8B2FC7F-16C6-4B5C-8B7F-DAE0D27CA2ED}" type="datetime1">
              <a:rPr lang="tr-TR" smtClean="0"/>
              <a:pPr algn="r" rtl="0"/>
              <a:t>29.01.2018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tr-TR" smtClean="0"/>
              <a:pPr algn="r"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1CC6C54-1CF4-4AB4-84D8-BA55C737A701}" type="datetime1">
              <a:rPr lang="tr-TR" smtClean="0"/>
              <a:pPr/>
              <a:t>29.01.2018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 smtClean="0"/>
              <a:t>Asıl metin stillerini düzenlemek için tıklayın</a:t>
            </a:r>
          </a:p>
          <a:p>
            <a:pPr lvl="1" rtl="0"/>
            <a:r>
              <a:rPr lang="tr-TR" noProof="0" dirty="0" smtClean="0"/>
              <a:t>İkinci düzey</a:t>
            </a:r>
          </a:p>
          <a:p>
            <a:pPr lvl="2" rtl="0"/>
            <a:r>
              <a:rPr lang="tr-TR" noProof="0" dirty="0" smtClean="0"/>
              <a:t>Üçüncü düzey</a:t>
            </a:r>
          </a:p>
          <a:p>
            <a:pPr lvl="3" rtl="0"/>
            <a:r>
              <a:rPr lang="tr-TR" noProof="0" dirty="0" smtClean="0"/>
              <a:t>Dördüncü düzey</a:t>
            </a:r>
          </a:p>
          <a:p>
            <a:pPr lvl="4" rtl="0"/>
            <a:r>
              <a:rPr lang="tr-TR" noProof="0" dirty="0" smtClean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 noProof="0" smtClean="0"/>
              <a:t>Asıl alt başlık stilini düzenlemek için tıklatın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 noProof="0" smtClean="0"/>
              <a:t>Asıl metin stillerini düzenlemek için tıklatın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EC1992-B7D4-446A-9702-5AA52CA394F7}" type="datetime1">
              <a:rPr lang="tr-TR" smtClean="0"/>
              <a:pPr/>
              <a:t>29.01.2018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tr-TR" noProof="0" smtClean="0"/>
              <a:t>Asıl metin stillerini düzenlemek için tıklatın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47B9D2C-5D32-45C2-A64F-4ABE02DDD7D8}" type="datetime1">
              <a:rPr lang="tr-TR" smtClean="0"/>
              <a:pPr/>
              <a:t>29.01.2018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B91DE08-CA36-4992-BB88-87E0F80E16D6}" type="datetime1">
              <a:rPr lang="tr-TR" noProof="0" smtClean="0"/>
              <a:pPr/>
              <a:t>29.01.2018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10408E-E761-4703-825E-0428F94523D3}" type="datetime1">
              <a:rPr lang="tr-TR" smtClean="0"/>
              <a:pPr/>
              <a:t>29.01.2018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tr-TR" dirty="0" smtClean="0"/>
              <a:t>​</a:t>
            </a:r>
            <a:fld id="{FF128077-407A-490D-9679-8EDC13F53386}" type="datetime1">
              <a:rPr lang="tr-TR" smtClean="0"/>
              <a:pPr/>
              <a:t>29.01.2018</a:t>
            </a:fld>
            <a:r>
              <a:rPr lang="tr-TR" dirty="0" smtClean="0"/>
              <a:t>​</a:t>
            </a:r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tr-TR" dirty="0" smtClean="0"/>
              <a:t>​</a:t>
            </a:r>
            <a:fld id="{B9CA931F-4E31-40C0-B258-B7613F666466}" type="datetime1">
              <a:rPr lang="tr-TR" smtClean="0"/>
              <a:pPr/>
              <a:t>29.01.2018</a:t>
            </a:fld>
            <a:r>
              <a:rPr lang="tr-TR" dirty="0" smtClean="0"/>
              <a:t>​</a:t>
            </a:r>
            <a:endParaRPr lang="tr-TR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7F7457F-9BFD-468B-9EDA-43BBCA36D012}" type="datetime1">
              <a:rPr lang="tr-TR" smtClean="0"/>
              <a:pPr/>
              <a:t>29.01.2018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26E9EC-CA8E-4278-8EC9-A4841AF97EC5}" type="datetime1">
              <a:rPr lang="tr-TR" smtClean="0"/>
              <a:pPr/>
              <a:t>29.01.2018</a:t>
            </a:fld>
            <a:endParaRPr lang="tr-TR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D2C89C-8ED0-4ADD-9AD0-A0D712C4D9B8}" type="datetime1">
              <a:rPr lang="tr-TR" smtClean="0"/>
              <a:pPr/>
              <a:t>29.01.2018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tr-TR" noProof="0" smtClean="0"/>
              <a:t>Resim eklemek için simgeyi tıklatın</a:t>
            </a:r>
            <a:endParaRPr lang="tr-TR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düzenlemek için tıklatın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4E13E90-0161-41A8-890C-F5CAE5A3CE22}" type="datetime1">
              <a:rPr lang="tr-TR" smtClean="0"/>
              <a:pPr/>
              <a:t>29.01.2018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pPr rtl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 dirty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 smtClean="0"/>
              <a:t>Asıl metin stillerini düzenlemek için tıklayın</a:t>
            </a:r>
          </a:p>
          <a:p>
            <a:pPr lvl="1" rtl="0"/>
            <a:r>
              <a:rPr lang="tr-TR" noProof="0" dirty="0" smtClean="0"/>
              <a:t>İkinci düzey</a:t>
            </a:r>
          </a:p>
          <a:p>
            <a:pPr lvl="2" rtl="0"/>
            <a:r>
              <a:rPr lang="tr-TR" noProof="0" dirty="0" smtClean="0"/>
              <a:t>Üçüncü düzey</a:t>
            </a:r>
          </a:p>
          <a:p>
            <a:pPr lvl="3" rtl="0"/>
            <a:r>
              <a:rPr lang="tr-TR" noProof="0" dirty="0" smtClean="0"/>
              <a:t>Dördüncü düzey</a:t>
            </a:r>
          </a:p>
          <a:p>
            <a:pPr lvl="4" rtl="0"/>
            <a:r>
              <a:rPr lang="tr-TR" noProof="0" dirty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26123-25F7-49DA-9DAF-5C8218CD4493}" type="datetime1">
              <a:rPr lang="tr-TR" noProof="0" smtClean="0"/>
              <a:pPr/>
              <a:t>29.01.2018</a:t>
            </a:fld>
            <a:endParaRPr lang="tr-TR" noProof="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ctrTitle"/>
          </p:nvPr>
        </p:nvSpPr>
        <p:spPr>
          <a:xfrm>
            <a:off x="1308066" y="642918"/>
            <a:ext cx="8229600" cy="2895600"/>
          </a:xfrm>
        </p:spPr>
        <p:txBody>
          <a:bodyPr rtlCol="0"/>
          <a:lstStyle/>
          <a:p>
            <a:pPr algn="ctr" rtl="0"/>
            <a:r>
              <a:rPr lang="tr-TR" dirty="0" smtClean="0"/>
              <a:t>TRİVAGOS</a:t>
            </a:r>
            <a:br>
              <a:rPr lang="tr-TR" dirty="0" smtClean="0"/>
            </a:br>
            <a:r>
              <a:rPr lang="tr-TR" dirty="0" smtClean="0"/>
              <a:t>OTEL YÖNETİM SİSTEMİ</a:t>
            </a:r>
            <a:endParaRPr lang="en-US" dirty="0"/>
          </a:p>
        </p:txBody>
      </p:sp>
      <p:sp>
        <p:nvSpPr>
          <p:cNvPr id="6" name="5 Metin kutusu"/>
          <p:cNvSpPr txBox="1"/>
          <p:nvPr/>
        </p:nvSpPr>
        <p:spPr>
          <a:xfrm>
            <a:off x="1308066" y="3714752"/>
            <a:ext cx="82153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" sz="2000" b="1" dirty="0" smtClean="0">
                <a:solidFill>
                  <a:schemeClr val="accent1"/>
                </a:solidFill>
              </a:rPr>
              <a:t>HAZIRLAYANLAR</a:t>
            </a:r>
          </a:p>
          <a:p>
            <a:endParaRPr lang="tr" sz="2000" b="1" dirty="0" smtClean="0">
              <a:solidFill>
                <a:schemeClr val="accent1"/>
              </a:solidFill>
            </a:endParaRPr>
          </a:p>
          <a:p>
            <a:r>
              <a:rPr lang="tr" sz="2000" dirty="0" smtClean="0">
                <a:solidFill>
                  <a:schemeClr val="accent1"/>
                </a:solidFill>
              </a:rPr>
              <a:t>*İLYAS VAROL-</a:t>
            </a:r>
            <a:r>
              <a:rPr lang="tr-TR" sz="2000" dirty="0" smtClean="0">
                <a:solidFill>
                  <a:schemeClr val="accent1"/>
                </a:solidFill>
              </a:rPr>
              <a:t> ilyass.varol@gmail.com</a:t>
            </a:r>
            <a:endParaRPr lang="tr" sz="2000" dirty="0" smtClean="0">
              <a:solidFill>
                <a:schemeClr val="accent1"/>
              </a:solidFill>
            </a:endParaRPr>
          </a:p>
          <a:p>
            <a:r>
              <a:rPr lang="tr-TR" sz="2000" dirty="0" smtClean="0">
                <a:solidFill>
                  <a:schemeClr val="accent1"/>
                </a:solidFill>
              </a:rPr>
              <a:t>*M</a:t>
            </a:r>
            <a:r>
              <a:rPr lang="tr" sz="2000" dirty="0" smtClean="0">
                <a:solidFill>
                  <a:schemeClr val="accent1"/>
                </a:solidFill>
              </a:rPr>
              <a:t>EHMET ALİ KARASÜRMELİ - mkarasurmeli@gmail.com</a:t>
            </a:r>
          </a:p>
          <a:p>
            <a:r>
              <a:rPr lang="tr" sz="2000" dirty="0" smtClean="0">
                <a:solidFill>
                  <a:schemeClr val="accent1"/>
                </a:solidFill>
              </a:rPr>
              <a:t>*SEMA BİLGİN - bilginsemaa@gmail.com</a:t>
            </a:r>
          </a:p>
          <a:p>
            <a:r>
              <a:rPr lang="tr" sz="2000" dirty="0" smtClean="0">
                <a:solidFill>
                  <a:schemeClr val="accent1"/>
                </a:solidFill>
              </a:rPr>
              <a:t>*SÜLEYMAN TALHA KURUÇAY - suleymant.kurucay@gmail.com</a:t>
            </a:r>
          </a:p>
          <a:p>
            <a:endParaRPr lang="tr-TR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spc="100" dirty="0" smtClean="0">
                <a:latin typeface="+mj-lt"/>
                <a:ea typeface="+mj-ea"/>
                <a:cs typeface="+mj-cs"/>
              </a:rPr>
              <a:t>3. VERİ TABANININ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Metin kutusu"/>
          <p:cNvSpPr txBox="1"/>
          <p:nvPr/>
        </p:nvSpPr>
        <p:spPr>
          <a:xfrm>
            <a:off x="3273566" y="1109947"/>
            <a:ext cx="5535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dirty="0" smtClean="0">
                <a:latin typeface="Century Gothic" pitchFamily="34" charset="0"/>
              </a:rPr>
              <a:t>Demirbaş Eşyalar Tablosu Görüntüsü</a:t>
            </a:r>
            <a:endParaRPr lang="tr-TR" sz="2400" dirty="0">
              <a:latin typeface="Century Gothic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059" y="1785926"/>
            <a:ext cx="885831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37684" y="1785926"/>
            <a:ext cx="214314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spc="100" dirty="0" smtClean="0">
                <a:latin typeface="+mj-lt"/>
                <a:ea typeface="+mj-ea"/>
                <a:cs typeface="+mj-cs"/>
              </a:rPr>
              <a:t>3. VERİ TABANININ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934" y="1857364"/>
            <a:ext cx="8715436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37684" y="1857364"/>
            <a:ext cx="2524125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Metin kutusu"/>
          <p:cNvSpPr txBox="1"/>
          <p:nvPr/>
        </p:nvSpPr>
        <p:spPr>
          <a:xfrm>
            <a:off x="3273566" y="1181385"/>
            <a:ext cx="5522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dirty="0" smtClean="0">
                <a:latin typeface="Century Gothic" pitchFamily="34" charset="0"/>
              </a:rPr>
              <a:t>Oda-Eşya Bilgileri Tablosu Görüntüsü</a:t>
            </a:r>
            <a:endParaRPr lang="tr-TR" sz="2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6628" y="1428736"/>
            <a:ext cx="9677400" cy="338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spc="100" dirty="0" smtClean="0">
                <a:latin typeface="+mj-lt"/>
                <a:ea typeface="+mj-ea"/>
                <a:cs typeface="+mj-cs"/>
              </a:rPr>
              <a:t>3. VERİ TABANININ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3463767" y="928670"/>
            <a:ext cx="4416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dirty="0" smtClean="0">
                <a:latin typeface="Century Gothic" pitchFamily="34" charset="0"/>
              </a:rPr>
              <a:t>Müşteriler Tablosu Görüntüsü</a:t>
            </a:r>
            <a:endParaRPr lang="tr-TR" sz="2400" dirty="0">
              <a:latin typeface="Century Gothic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2380" y="4857760"/>
            <a:ext cx="90773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879438" y="1071546"/>
            <a:ext cx="9134391" cy="642942"/>
          </a:xfrm>
        </p:spPr>
        <p:txBody>
          <a:bodyPr rtlCol="0">
            <a:normAutofit/>
          </a:bodyPr>
          <a:lstStyle/>
          <a:p>
            <a:pPr rtl="0"/>
            <a:r>
              <a:rPr lang="tr" dirty="0" smtClean="0"/>
              <a:t>Veri tabanındaki sorgular procedure kullanılarak yapılmıştır.</a:t>
            </a:r>
          </a:p>
        </p:txBody>
      </p:sp>
      <p:sp>
        <p:nvSpPr>
          <p:cNvPr id="5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spc="100" dirty="0" smtClean="0">
                <a:latin typeface="+mj-lt"/>
                <a:ea typeface="+mj-ea"/>
                <a:cs typeface="+mj-cs"/>
              </a:rPr>
              <a:t>3. VERİ TABANININ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530" name="Picture 2" descr="G:\GIRIS\DOSYALAR\gifler\procedur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3884" y="1714488"/>
            <a:ext cx="7335838" cy="4743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spc="100" dirty="0" smtClean="0">
                <a:latin typeface="+mj-lt"/>
                <a:ea typeface="+mj-ea"/>
                <a:cs typeface="+mj-cs"/>
              </a:rPr>
              <a:t>3. VERİ TABANININ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Metin kutusu"/>
          <p:cNvSpPr txBox="1"/>
          <p:nvPr/>
        </p:nvSpPr>
        <p:spPr>
          <a:xfrm>
            <a:off x="1093752" y="1142984"/>
            <a:ext cx="907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Veri tabanındaki aramalar </a:t>
            </a:r>
            <a:r>
              <a:rPr lang="tr-TR" sz="2400" dirty="0" err="1" smtClean="0"/>
              <a:t>FullTextIndex</a:t>
            </a:r>
            <a:r>
              <a:rPr lang="tr-TR" sz="2400" dirty="0" smtClean="0"/>
              <a:t> ile yapılmıştır.</a:t>
            </a:r>
            <a:endParaRPr lang="tr-TR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2880" y="2000240"/>
            <a:ext cx="923925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314" y="2060848"/>
            <a:ext cx="9210675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spc="100" dirty="0" smtClean="0">
                <a:latin typeface="+mj-lt"/>
                <a:ea typeface="+mj-ea"/>
                <a:cs typeface="+mj-cs"/>
              </a:rPr>
              <a:t>3. VERİ TABANININ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Metin kutusu"/>
          <p:cNvSpPr txBox="1"/>
          <p:nvPr/>
        </p:nvSpPr>
        <p:spPr>
          <a:xfrm>
            <a:off x="1022314" y="1071546"/>
            <a:ext cx="1042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 Veri tabanında konaklayanlar ve odalar tabloları arasında </a:t>
            </a:r>
            <a:r>
              <a:rPr lang="tr-TR" sz="2400" dirty="0" err="1" smtClean="0"/>
              <a:t>Trigger</a:t>
            </a:r>
            <a:r>
              <a:rPr lang="tr-TR" sz="2400" dirty="0" smtClean="0"/>
              <a:t> kullanılmıştır. Konaklayanlar tablosuna müşteri eklendiğinde oda durumu değişmektedir.</a:t>
            </a:r>
            <a:endParaRPr lang="tr-TR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etin kutusu"/>
          <p:cNvSpPr txBox="1"/>
          <p:nvPr/>
        </p:nvSpPr>
        <p:spPr>
          <a:xfrm>
            <a:off x="1022314" y="1000108"/>
            <a:ext cx="9429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 Sisteme giriş kullanıcı adı ve şifre ile sağlanır.</a:t>
            </a:r>
          </a:p>
          <a:p>
            <a:r>
              <a:rPr lang="tr-TR" sz="2400" dirty="0" smtClean="0"/>
              <a:t> </a:t>
            </a:r>
            <a:endParaRPr lang="tr-TR" sz="2400" dirty="0"/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C:\Users\Morgoyun\Desktop\gifler\kullanıcıGiri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8132" y="1686690"/>
            <a:ext cx="7215238" cy="484675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etin kutusu"/>
          <p:cNvSpPr txBox="1"/>
          <p:nvPr/>
        </p:nvSpPr>
        <p:spPr>
          <a:xfrm>
            <a:off x="1022314" y="928670"/>
            <a:ext cx="1071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 Sistem ilk açıldığında kullanıcının oda bilgilerini girmesi istenir.</a:t>
            </a:r>
          </a:p>
          <a:p>
            <a:pPr>
              <a:buFont typeface="Arial" pitchFamily="34" charset="0"/>
              <a:buChar char="•"/>
            </a:pPr>
            <a:r>
              <a:rPr lang="tr-TR" sz="2400" dirty="0" smtClean="0"/>
              <a:t>  Kullanıcı, oda bilgilerini girildikten sonra ana ekrana döner ve programı kullanmaya başlar. </a:t>
            </a:r>
            <a:endParaRPr lang="tr-TR" sz="2400" dirty="0"/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219" name="Picture 3" descr="C:\Users\Morgoyun\Desktop\gifler\esya_odaEklem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9637" y="2362804"/>
            <a:ext cx="6500857" cy="42790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1022314" y="1000108"/>
            <a:ext cx="10287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 Açılan ekranda sol ve üst tarafta bulunan butonlar ilgili bölümlere geçişi sağlar.</a:t>
            </a:r>
          </a:p>
          <a:p>
            <a:endParaRPr lang="tr-TR" sz="2400" dirty="0"/>
          </a:p>
        </p:txBody>
      </p:sp>
      <p:pic>
        <p:nvPicPr>
          <p:cNvPr id="17410" name="Picture 2" descr="C:\Users\Morgoyun\Desktop\gifler - Copy\ekranGecisleri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8264" y="1714488"/>
            <a:ext cx="6634182" cy="4857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tin kutusu"/>
          <p:cNvSpPr txBox="1"/>
          <p:nvPr/>
        </p:nvSpPr>
        <p:spPr>
          <a:xfrm>
            <a:off x="1022314" y="1000108"/>
            <a:ext cx="957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 Odalar sekmesinden oda ile ilgili işlemler yapılır.</a:t>
            </a:r>
          </a:p>
        </p:txBody>
      </p:sp>
      <p:sp>
        <p:nvSpPr>
          <p:cNvPr id="5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C:\Users\Morgoyun\Desktop\gifler\odaKayı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5256" y="1571612"/>
            <a:ext cx="7486624" cy="50290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 dirty="0" smtClean="0"/>
              <a:t>İÇERİK</a:t>
            </a:r>
            <a:endParaRPr lang="en-US" dirty="0"/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tr" dirty="0" smtClean="0"/>
              <a:t>Genel Bilgiler</a:t>
            </a:r>
          </a:p>
          <a:p>
            <a:r>
              <a:rPr lang="tr" dirty="0" smtClean="0"/>
              <a:t>Sistemin Faydaları</a:t>
            </a:r>
          </a:p>
          <a:p>
            <a:r>
              <a:rPr lang="tr" dirty="0" smtClean="0"/>
              <a:t>Veri Tabanının Tanıtımı</a:t>
            </a:r>
          </a:p>
          <a:p>
            <a:pPr rtl="0"/>
            <a:r>
              <a:rPr lang="tr" dirty="0" smtClean="0"/>
              <a:t>Sistemin Tanıtımı</a:t>
            </a:r>
            <a:endParaRPr lang="tr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3 Metin kutusu"/>
          <p:cNvSpPr txBox="1"/>
          <p:nvPr/>
        </p:nvSpPr>
        <p:spPr>
          <a:xfrm>
            <a:off x="1022314" y="1000108"/>
            <a:ext cx="957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 Konaklayanlar sekmesinden konaklayan müşteri bilgilerine ulaşılır.</a:t>
            </a:r>
          </a:p>
        </p:txBody>
      </p:sp>
      <p:pic>
        <p:nvPicPr>
          <p:cNvPr id="11266" name="Picture 2" descr="C:\Users\Morgoyun\Desktop\gifler\konaklayanAram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8198" y="1500174"/>
            <a:ext cx="7339568" cy="49957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950876" y="1000108"/>
            <a:ext cx="957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 Rezervasyon yap sekmesinden rezervasyon işlemleri yapılır.</a:t>
            </a:r>
          </a:p>
        </p:txBody>
      </p:sp>
      <p:pic>
        <p:nvPicPr>
          <p:cNvPr id="12290" name="Picture 2" descr="C:\Users\Morgoyun\Desktop\gifler\rezervasyonYap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2446" y="1571612"/>
            <a:ext cx="7448928" cy="5070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6 Metin kutusu"/>
          <p:cNvSpPr txBox="1"/>
          <p:nvPr/>
        </p:nvSpPr>
        <p:spPr>
          <a:xfrm>
            <a:off x="950876" y="1000108"/>
            <a:ext cx="957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 Rezervasyonlar sekmesinden bütün rezervasyonlara ulaşılır.</a:t>
            </a:r>
          </a:p>
        </p:txBody>
      </p:sp>
      <p:pic>
        <p:nvPicPr>
          <p:cNvPr id="18434" name="Picture 2" descr="C:\Users\Morgoyun\Desktop\gifler - Copy\rezervasyonlar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7289" y="1571612"/>
            <a:ext cx="6953271" cy="5061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879438" y="1000108"/>
            <a:ext cx="11072890" cy="1214446"/>
          </a:xfrm>
        </p:spPr>
        <p:txBody>
          <a:bodyPr rtlCol="0">
            <a:normAutofit/>
          </a:bodyPr>
          <a:lstStyle/>
          <a:p>
            <a:pPr rtl="0"/>
            <a:r>
              <a:rPr lang="tr" dirty="0" smtClean="0"/>
              <a:t>Müşteriler sekmesinden müşteri bilgilerine ulaşılır. Ayrıca yeni müşteri ekleme ve mevcut müşteri bilgilerinin güncellenmesi işlemleri yine bu sekmede yapılır.</a:t>
            </a:r>
          </a:p>
        </p:txBody>
      </p:sp>
      <p:sp>
        <p:nvSpPr>
          <p:cNvPr id="4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 descr="C:\Users\Morgoyun\Desktop\gifler\müşteriEklem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6826" y="1785926"/>
            <a:ext cx="7125254" cy="48498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etin kutusu"/>
          <p:cNvSpPr txBox="1"/>
          <p:nvPr/>
        </p:nvSpPr>
        <p:spPr>
          <a:xfrm>
            <a:off x="1093752" y="1000108"/>
            <a:ext cx="10215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Personeller sekmesinden personel bilgileri güncellenir ve yeni personel eklenir.</a:t>
            </a:r>
            <a:endParaRPr lang="tr-TR" sz="2400" dirty="0"/>
          </a:p>
        </p:txBody>
      </p:sp>
      <p:sp>
        <p:nvSpPr>
          <p:cNvPr id="5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9458" name="Picture 2" descr="C:\Users\Morgoyun\Desktop\gifler - Copy\persone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6825" y="1500175"/>
            <a:ext cx="7069745" cy="514353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6 Metin kutusu"/>
          <p:cNvSpPr txBox="1"/>
          <p:nvPr/>
        </p:nvSpPr>
        <p:spPr>
          <a:xfrm>
            <a:off x="1093752" y="928670"/>
            <a:ext cx="1014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Faturalar sekmesinden fatura arama işlemi gerçekleştirilir. Arama hem tarihe hem isme göre yapılabilir.</a:t>
            </a:r>
            <a:endParaRPr lang="tr-TR" sz="2400" dirty="0"/>
          </a:p>
        </p:txBody>
      </p:sp>
      <p:pic>
        <p:nvPicPr>
          <p:cNvPr id="20482" name="Picture 2" descr="C:\Users\Morgoyun\Desktop\gifler - Copy\fatur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5932" y="1714488"/>
            <a:ext cx="6892727" cy="5000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6 Metin kutusu"/>
          <p:cNvSpPr txBox="1"/>
          <p:nvPr/>
        </p:nvSpPr>
        <p:spPr>
          <a:xfrm>
            <a:off x="1022314" y="1000108"/>
            <a:ext cx="10072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Eşya ekle sekmesinden yeni eşya eklenebilir. Oda ekle sekmesinden yeni oda ekleme işlemi yapılır. </a:t>
            </a:r>
            <a:endParaRPr lang="tr-TR" sz="2400" dirty="0"/>
          </a:p>
        </p:txBody>
      </p:sp>
      <p:pic>
        <p:nvPicPr>
          <p:cNvPr id="14338" name="Picture 2" descr="C:\Users\Morgoyun\Desktop\gifler\esya_odaEklem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2605" y="1785926"/>
            <a:ext cx="7136843" cy="4857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Metin kutusu"/>
          <p:cNvSpPr txBox="1"/>
          <p:nvPr/>
        </p:nvSpPr>
        <p:spPr>
          <a:xfrm>
            <a:off x="950876" y="1071546"/>
            <a:ext cx="10287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Kullanıcılar sekmesinden yeni kullanıcı atanır. Ayarlar sekmesinden ise kullanıcı yetkileri değiştirilir. Bu sekmeler sadece yöneticiler tarafından görülebilir.</a:t>
            </a:r>
            <a:endParaRPr lang="tr-TR" sz="2400" dirty="0"/>
          </a:p>
        </p:txBody>
      </p:sp>
      <p:pic>
        <p:nvPicPr>
          <p:cNvPr id="15362" name="Picture 2" descr="C:\Users\Morgoyun\Desktop\gifler\kullanıcıAtamaAyarlar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6826" y="2000240"/>
            <a:ext cx="6881832" cy="4684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8 Metin kutusu"/>
          <p:cNvSpPr txBox="1"/>
          <p:nvPr/>
        </p:nvSpPr>
        <p:spPr>
          <a:xfrm>
            <a:off x="950876" y="1071546"/>
            <a:ext cx="1028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Yöneticiler dışındaki kullanıcılarda bu butonlar pasif haldedir.</a:t>
            </a:r>
            <a:endParaRPr lang="tr-TR" sz="2400" dirty="0"/>
          </a:p>
        </p:txBody>
      </p:sp>
      <p:pic>
        <p:nvPicPr>
          <p:cNvPr id="21506" name="Picture 2" descr="C:\Users\Morgoyun\Desktop\gifler - Copy\yetkısız gırı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1074" y="1552757"/>
            <a:ext cx="7100910" cy="51623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879438" y="1000108"/>
            <a:ext cx="10144196" cy="1214446"/>
          </a:xfrm>
        </p:spPr>
        <p:txBody>
          <a:bodyPr rtlCol="0">
            <a:normAutofit/>
          </a:bodyPr>
          <a:lstStyle/>
          <a:p>
            <a:pPr rtl="0"/>
            <a:r>
              <a:rPr lang="tr" dirty="0" smtClean="0"/>
              <a:t>Şifre değiştirme sekmesinden kullanıcı şifresini değiştirir. Bu işlem için eski şifrenin girilmesi gereklidir.</a:t>
            </a:r>
          </a:p>
        </p:txBody>
      </p:sp>
      <p:sp>
        <p:nvSpPr>
          <p:cNvPr id="4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4. SİSTEMİN</a:t>
            </a:r>
            <a:r>
              <a:rPr kumimoji="0" lang="tr-TR" sz="3600" b="0" i="0" u="none" strike="noStrike" kern="1200" cap="none" spc="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386" name="Picture 2" descr="C:\Users\Morgoyun\Desktop\gifler\SifreDegistirm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0527" y="1714488"/>
            <a:ext cx="7241795" cy="4929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450810" y="285728"/>
            <a:ext cx="8229600" cy="652458"/>
          </a:xfrm>
        </p:spPr>
        <p:txBody>
          <a:bodyPr>
            <a:normAutofit/>
          </a:bodyPr>
          <a:lstStyle/>
          <a:p>
            <a:r>
              <a:rPr lang="tr-TR" sz="3600" dirty="0" smtClean="0"/>
              <a:t>1. GENEL BİLGİLER</a:t>
            </a:r>
            <a:endParaRPr lang="tr-TR" sz="3600" dirty="0"/>
          </a:p>
        </p:txBody>
      </p:sp>
      <p:sp>
        <p:nvSpPr>
          <p:cNvPr id="4" name="İçerik Yer Tutucusu 13"/>
          <p:cNvSpPr txBox="1">
            <a:spLocks/>
          </p:cNvSpPr>
          <p:nvPr/>
        </p:nvSpPr>
        <p:spPr>
          <a:xfrm>
            <a:off x="450810" y="1214422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all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itchFamily="34" charset="0"/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665124" y="1142984"/>
            <a:ext cx="80010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/>
              <a:t> Bu sistemde Java dili ve </a:t>
            </a:r>
            <a:r>
              <a:rPr lang="tr-TR" sz="2400" dirty="0" err="1" smtClean="0"/>
              <a:t>Swing</a:t>
            </a:r>
            <a:r>
              <a:rPr lang="tr-TR" sz="2400" dirty="0" smtClean="0"/>
              <a:t> kütüphanesi kullanılmıştır.</a:t>
            </a:r>
          </a:p>
          <a:p>
            <a:endParaRPr lang="tr-TR" sz="2400" dirty="0" smtClean="0"/>
          </a:p>
          <a:p>
            <a:pPr>
              <a:buFont typeface="Arial" pitchFamily="34" charset="0"/>
              <a:buChar char="•"/>
            </a:pPr>
            <a:r>
              <a:rPr lang="tr-TR" sz="2400" dirty="0" smtClean="0"/>
              <a:t> Sistemdeki bilgilerin saklanması için </a:t>
            </a:r>
            <a:r>
              <a:rPr lang="tr-TR" sz="2400" dirty="0" err="1" smtClean="0"/>
              <a:t>MySQL</a:t>
            </a:r>
            <a:r>
              <a:rPr lang="tr-TR" sz="2400" dirty="0" smtClean="0"/>
              <a:t> veri tabanı kullanılmıştır.</a:t>
            </a:r>
          </a:p>
          <a:p>
            <a:endParaRPr lang="tr-TR" sz="2400" dirty="0" smtClean="0"/>
          </a:p>
          <a:p>
            <a:pPr>
              <a:buFont typeface="Arial" pitchFamily="34" charset="0"/>
              <a:buChar char="•"/>
            </a:pPr>
            <a:r>
              <a:rPr lang="tr-TR" sz="2400" dirty="0" smtClean="0"/>
              <a:t> Sistemde otel yönetim işlemlerinin kolay bir  şekilde yapılması amaçlanmıştır.</a:t>
            </a:r>
          </a:p>
          <a:p>
            <a:endParaRPr lang="tr-TR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808000" y="285728"/>
            <a:ext cx="8229600" cy="723896"/>
          </a:xfrm>
        </p:spPr>
        <p:txBody>
          <a:bodyPr>
            <a:normAutofit/>
          </a:bodyPr>
          <a:lstStyle/>
          <a:p>
            <a:r>
              <a:rPr lang="tr-TR" sz="3600" dirty="0" smtClean="0"/>
              <a:t>2. SİSTEMİN FAYDALARI</a:t>
            </a:r>
            <a:endParaRPr lang="tr-TR" sz="3600" dirty="0"/>
          </a:p>
        </p:txBody>
      </p:sp>
      <p:sp>
        <p:nvSpPr>
          <p:cNvPr id="4" name="3 Metin kutusu"/>
          <p:cNvSpPr txBox="1"/>
          <p:nvPr/>
        </p:nvSpPr>
        <p:spPr>
          <a:xfrm>
            <a:off x="950876" y="1285860"/>
            <a:ext cx="90726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2400" dirty="0" smtClean="0"/>
              <a:t> Bu sistemle otel rezervasyonları, oda durumları, odalarda kalan kişiler ve bu kişilerin bilgileri,personeller ve personel bilgileri, fatura işlemleri tek bir ekrandan  kolayca takip edilebilmektedir. </a:t>
            </a:r>
          </a:p>
          <a:p>
            <a:pPr algn="just"/>
            <a:endParaRPr lang="tr-TR" sz="2400" dirty="0" smtClean="0"/>
          </a:p>
          <a:p>
            <a:pPr algn="just">
              <a:buFont typeface="Arial" pitchFamily="34" charset="0"/>
              <a:buChar char="•"/>
            </a:pPr>
            <a:r>
              <a:rPr lang="tr-TR" sz="2400" dirty="0" smtClean="0"/>
              <a:t>  Sistem dinamik  olarak  dizayn edildiği için, ilk açıldığında  ve gerekli durumlarda kullanıcı ;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oteldeki  oda sayısını, 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oda isimlerini, 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oda bilgilerini ,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odada bulunan eşyaları kendi girmektedir.  </a:t>
            </a:r>
          </a:p>
          <a:p>
            <a:pPr algn="just"/>
            <a:r>
              <a:rPr lang="tr-TR" sz="2400" dirty="0" smtClean="0"/>
              <a:t>Böylece sistemin kullanıldığı otelin bilgilerine göre  sistem oluşturulmaktadır.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 SİSTEMİN FAYDALARI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Metin kutusu"/>
          <p:cNvSpPr txBox="1"/>
          <p:nvPr/>
        </p:nvSpPr>
        <p:spPr>
          <a:xfrm>
            <a:off x="950876" y="1285860"/>
            <a:ext cx="90726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2400" dirty="0" smtClean="0"/>
              <a:t>Otelde kalan müşteri bilgileri kaydedilir. Kayıtlı müşterinin tekrar otele gelmesi halinde müşteri bilgilerinin tekrar doldurulmasına gerekmez. TC kimlik numarası ile işlem gerçekleştirilir.</a:t>
            </a:r>
          </a:p>
          <a:p>
            <a:pPr algn="just"/>
            <a:endParaRPr lang="tr-TR" sz="2400" dirty="0" smtClean="0"/>
          </a:p>
          <a:p>
            <a:pPr algn="just">
              <a:buFont typeface="Arial" pitchFamily="34" charset="0"/>
              <a:buChar char="•"/>
            </a:pPr>
            <a:r>
              <a:rPr lang="tr-TR" sz="2400" dirty="0" smtClean="0"/>
              <a:t> Odalar ekranında bütün odaların durumu  aynı anda görülebilmektedir. Bu da bütün odaların kontrolünü kolaylaştırır.</a:t>
            </a:r>
          </a:p>
          <a:p>
            <a:pPr algn="just"/>
            <a:endParaRPr lang="tr-TR" sz="2400" dirty="0" smtClean="0"/>
          </a:p>
          <a:p>
            <a:pPr algn="just">
              <a:buFont typeface="Arial" pitchFamily="34" charset="0"/>
              <a:buChar char="•"/>
            </a:pPr>
            <a:r>
              <a:rPr lang="tr-TR" sz="2400" dirty="0" smtClean="0"/>
              <a:t>Sistemdeki kullanıcı ayarları, yetkilendirme, yeni kullanıcı ekleme gibi yönetimi ilgilendiren işlemler sadece yöneticiler tarafından yapılabilmektedir.</a:t>
            </a:r>
          </a:p>
          <a:p>
            <a:pPr algn="just"/>
            <a:endParaRPr lang="tr-TR" sz="2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 SİSTEMİN FAYDALARI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Metin kutusu"/>
          <p:cNvSpPr txBox="1"/>
          <p:nvPr/>
        </p:nvSpPr>
        <p:spPr>
          <a:xfrm>
            <a:off x="950876" y="1285860"/>
            <a:ext cx="9072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2400" dirty="0" smtClean="0"/>
              <a:t>Sistemdeki hatalar için </a:t>
            </a:r>
            <a:r>
              <a:rPr lang="tr-TR" sz="2400" dirty="0" err="1" smtClean="0"/>
              <a:t>log</a:t>
            </a:r>
            <a:r>
              <a:rPr lang="tr-TR" sz="2400" dirty="0" smtClean="0"/>
              <a:t>  klasörü oluşturulmuştur. Böylece sistemde herhangi bir hata olması durumunda hata yönetimi kolaylaştırılmıştır.</a:t>
            </a:r>
          </a:p>
          <a:p>
            <a:pPr algn="just"/>
            <a:r>
              <a:rPr lang="tr-TR" sz="2400" dirty="0" smtClean="0"/>
              <a:t> </a:t>
            </a:r>
          </a:p>
          <a:p>
            <a:pPr algn="just">
              <a:buFont typeface="Arial" pitchFamily="34" charset="0"/>
              <a:buChar char="•"/>
            </a:pPr>
            <a:r>
              <a:rPr lang="tr-TR" sz="2400" dirty="0" smtClean="0"/>
              <a:t>Sistemde hangi kullanıcının hangi tarihlerde </a:t>
            </a:r>
            <a:r>
              <a:rPr lang="tr-TR" sz="2400" dirty="0" err="1" smtClean="0"/>
              <a:t>login</a:t>
            </a:r>
            <a:r>
              <a:rPr lang="tr-TR" sz="2400" dirty="0" smtClean="0"/>
              <a:t> ve </a:t>
            </a:r>
            <a:r>
              <a:rPr lang="tr-TR" sz="2400" dirty="0" err="1" smtClean="0"/>
              <a:t>logout</a:t>
            </a:r>
            <a:r>
              <a:rPr lang="tr-TR" sz="2400" dirty="0" smtClean="0"/>
              <a:t> olduğu bilgisi tutulmuştur. Yönetici, personellerin hangi tarih ve saatte sistemi kullandığını görebilmektedir.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spc="100" dirty="0" smtClean="0">
                <a:latin typeface="+mj-lt"/>
                <a:ea typeface="+mj-ea"/>
                <a:cs typeface="+mj-cs"/>
              </a:rPr>
              <a:t>3. VERİ TABANININ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Metin kutusu"/>
          <p:cNvSpPr txBox="1"/>
          <p:nvPr/>
        </p:nvSpPr>
        <p:spPr>
          <a:xfrm>
            <a:off x="879438" y="1000109"/>
            <a:ext cx="907262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2400" dirty="0" smtClean="0"/>
              <a:t> Sistemdeki bilgiler </a:t>
            </a:r>
            <a:r>
              <a:rPr lang="tr-TR" sz="2400" dirty="0" err="1" smtClean="0"/>
              <a:t>MySQL</a:t>
            </a:r>
            <a:r>
              <a:rPr lang="tr-TR" sz="2400" dirty="0" smtClean="0"/>
              <a:t> veri tabanında saklanmıştır.</a:t>
            </a:r>
          </a:p>
          <a:p>
            <a:pPr algn="just">
              <a:buFont typeface="Arial" pitchFamily="34" charset="0"/>
              <a:buChar char="•"/>
            </a:pPr>
            <a:r>
              <a:rPr lang="tr-TR" sz="2400" dirty="0" smtClean="0"/>
              <a:t> Veri tabanında 13 tablo oluşturulmuştur.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Odalar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Demirbaş Eşyalar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Oda-Eşya Bilgileri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Oda Tipleri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Konaklayanlar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Müşteriler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İller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İlçeler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Personeller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 Faturalar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Rezervasyonlar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Kullanıcılar</a:t>
            </a:r>
          </a:p>
          <a:p>
            <a:pPr lvl="1" algn="just">
              <a:buFont typeface="Wingdings" pitchFamily="2" charset="2"/>
              <a:buChar char="ü"/>
            </a:pPr>
            <a:r>
              <a:rPr lang="tr-TR" sz="2400" dirty="0" smtClean="0"/>
              <a:t>Raporlar</a:t>
            </a:r>
          </a:p>
          <a:p>
            <a:pPr lvl="1" algn="just">
              <a:buFont typeface="Wingdings" pitchFamily="2" charset="2"/>
              <a:buChar char="ü"/>
            </a:pPr>
            <a:endParaRPr lang="tr-TR" sz="2400" dirty="0" smtClean="0"/>
          </a:p>
          <a:p>
            <a:pPr lvl="1" algn="just">
              <a:buFont typeface="Wingdings" pitchFamily="2" charset="2"/>
              <a:buChar char="ü"/>
            </a:pPr>
            <a:endParaRPr 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spc="100" dirty="0" smtClean="0">
                <a:latin typeface="+mj-lt"/>
                <a:ea typeface="+mj-ea"/>
                <a:cs typeface="+mj-cs"/>
              </a:rPr>
              <a:t>3. VERİ TABANININ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3884" y="1928802"/>
            <a:ext cx="6629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Metin kutusu"/>
          <p:cNvSpPr txBox="1"/>
          <p:nvPr/>
        </p:nvSpPr>
        <p:spPr>
          <a:xfrm>
            <a:off x="1995972" y="1285860"/>
            <a:ext cx="6813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>
                <a:latin typeface="Century Gothic" pitchFamily="34" charset="0"/>
              </a:rPr>
              <a:t>Veri Tabanındaki Tabloların Genel Görünümü</a:t>
            </a:r>
            <a:endParaRPr lang="tr-TR" sz="2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Başlık"/>
          <p:cNvSpPr txBox="1">
            <a:spLocks/>
          </p:cNvSpPr>
          <p:nvPr/>
        </p:nvSpPr>
        <p:spPr>
          <a:xfrm>
            <a:off x="808000" y="285728"/>
            <a:ext cx="8229600" cy="723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600" spc="100" dirty="0" smtClean="0">
                <a:latin typeface="+mj-lt"/>
                <a:ea typeface="+mj-ea"/>
                <a:cs typeface="+mj-cs"/>
              </a:rPr>
              <a:t>3. VERİ TABANININ TANITIMI</a:t>
            </a:r>
            <a:endParaRPr kumimoji="0" lang="tr-TR" sz="36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058" y="1714488"/>
            <a:ext cx="871543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23370" y="1714488"/>
            <a:ext cx="277177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Metin kutusu"/>
          <p:cNvSpPr txBox="1"/>
          <p:nvPr/>
        </p:nvSpPr>
        <p:spPr>
          <a:xfrm>
            <a:off x="3670347" y="1071546"/>
            <a:ext cx="40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dirty="0" smtClean="0">
                <a:latin typeface="Century Gothic" pitchFamily="34" charset="0"/>
              </a:rPr>
              <a:t>Odalar Tablosu Görüntüsü</a:t>
            </a:r>
            <a:endParaRPr lang="tr-TR" sz="24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f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9411902_TF02895261_TF02895261" id="{2598FAA0-6486-4B57-A17E-AB0A19F7B3FF}" vid="{27613D1A-3BC7-4D3C-9448-64EF36778982}"/>
    </a:ext>
  </a:extLst>
</a:theme>
</file>

<file path=ppt/theme/theme2.xml><?xml version="1.0" encoding="utf-8"?>
<a:theme xmlns:a="http://schemas.openxmlformats.org/drawingml/2006/main" name="Office Teması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0</TotalTime>
  <Words>639</Words>
  <Application>Microsoft Office PowerPoint</Application>
  <PresentationFormat>Özel</PresentationFormat>
  <Paragraphs>99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0" baseType="lpstr">
      <vt:lpstr>tf02895261</vt:lpstr>
      <vt:lpstr>TRİVAGOS OTEL YÖNETİM SİSTEMİ</vt:lpstr>
      <vt:lpstr>İÇERİK</vt:lpstr>
      <vt:lpstr>1. GENEL BİLGİLER</vt:lpstr>
      <vt:lpstr>2. SİSTEMİN FAYDALARI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2018-01-22T09:12:56Z</dcterms:created>
  <dcterms:modified xsi:type="dcterms:W3CDTF">2018-01-29T07:43:57Z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